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4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6B565-670F-495D-9EE5-B1356E210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E3C32B-1ADF-4742-B3FB-7896DAD2A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1AEB6-F849-4E8E-95F1-4B69F9C02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2F62A-EE31-43F7-B303-DEF0111E7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D7040-F199-495A-8F13-4CC5A38CD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2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9CBD0-532C-4EA6-8C6E-52068A23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C807B-BDFE-4923-9168-E751103DA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8B00D-7F07-41D1-A204-2467B884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001AA-F823-487A-9201-6D1CE06D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4E257-ADC1-4369-96BC-4C704195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28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D62FB-4D7C-4F10-AA38-91EE39FEB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12362-C710-4DC8-A7A8-69DC8AE86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4BCFD-9B26-4940-9913-29D3DA39A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8A7A1-A60B-487D-90CC-28C5416D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15B66-4D6D-46AC-B7E6-8E8994851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4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CDCEE-0AE1-4056-80A4-F701A622B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D9A56-A6AF-49CF-AB2E-BB06A6B248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38EA2-345D-4547-9488-A59385515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91C30-1AAD-4780-AFE4-1E39CE0DD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47754-EA9C-40B1-AF0D-D0F5EF03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9F71A-D3C4-4C6F-AED2-7D5BCFA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7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DB31-4507-49FE-8488-78436DDC6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80147-C075-4E57-9A6C-F3FEABD0A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6299D-6541-4EA4-8D88-2908075E6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7DFDA3-0410-4766-95C9-44468A16C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7F072A-772A-4E19-B7AD-AA3649ADC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F962DD-669B-404F-B2ED-5527E307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034FF5-4BB3-4D02-90EF-ABA4A07FB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1A3F8-67E5-4688-88B7-D0651CAA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98EA-FD12-4C75-BD81-4F52796E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74AF6A-AEE8-4A13-A1D5-FE202BE4A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02839E-506A-406E-AE0E-9C708B03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31D7A-31E4-45AC-9DED-76805E7F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5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6922C-6904-422B-B4A2-84EB32F58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4339FE-91A5-4F70-A30B-7FAC572BF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81230-0238-432C-8C53-B012C037B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0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2032-37E0-4F7E-BBA0-8C229E1D9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4A59B-285A-4A9B-99F5-96F3A8601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32544-E6D8-4B8C-8BAA-EC0ECDEDD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C58AF3-2704-406F-982C-17909796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CB47-560D-4418-AE34-729BC321C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C556E-0393-4F4C-9497-E064B8FE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D12E-8F2F-4329-9CB5-248141B1C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240CB-E559-4C38-8BB1-BBEC462304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17437-8213-4914-BCCA-4FF04E4DA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C35C5-BCC6-4988-8011-E3D05AF5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B5D4E9-5611-451D-A3F4-CEA9940E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0931B-65A6-45F1-A82A-232C19E4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4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9CBB-BC07-42DE-BFE6-1FAF5BF0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35326C-FEB4-419B-A669-4E96C6F63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155E-D951-4587-91BD-9B38F26F7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ECE69-8299-4FE9-BD4F-41C4ACEFB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16279-D538-4114-84ED-9C5C0673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14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208ADB-B663-4E2A-B0CE-B9054F2057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E3ED0-4F79-4119-8722-1EDBD58B3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E2CE8-E781-44F2-A8C7-B4671E114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4F003-185D-488C-9D19-614997B00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5FE7B-2928-437D-9842-D4E9912E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9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823BDD-EFC9-44A9-BDF2-E8E245BA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D0270-E25A-4936-BD6C-FFA08B9EB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731DC-7638-46A5-BBA5-454B7CE38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29E9C-F0C1-4CA1-AFF1-4AC40C091F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B0C1E-41C4-42FD-9391-F783CA1CB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95AEC-11CA-4B5D-9840-116CDB1F5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67ACD-9C95-4207-8303-9EFDAA537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26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.directbiller.com/pbills/payer/welcomeDirect.do?h=m7tn5e3e7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16ACA9-A0C0-4429-BEB3-F7C36D20E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en-US" b="1" dirty="0"/>
              <a:t>Online T&amp;E Reimbursement Instructions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720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8D4616-9BEC-4838-AD12-841DB7649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Logging In 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42265A8-473C-440F-B6F2-1B4476A9A2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530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E86CE6-127D-4140-982E-23939AC8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dirty="0"/>
              <a:t>Go to </a:t>
            </a:r>
            <a:r>
              <a:rPr lang="en-US" sz="2200" dirty="0">
                <a:hlinkClick r:id="rId3"/>
              </a:rPr>
              <a:t>link</a:t>
            </a:r>
            <a:endParaRPr lang="en-US" sz="2200" b="1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You will log-in using your SSO </a:t>
            </a:r>
          </a:p>
          <a:p>
            <a:pPr marL="0" indent="0">
              <a:buNone/>
            </a:pPr>
            <a:endParaRPr lang="en-US" sz="2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9CC5437-B743-49A5-824C-F2F19A22C07F}"/>
              </a:ext>
            </a:extLst>
          </p:cNvPr>
          <p:cNvCxnSpPr>
            <a:cxnSpLocks/>
          </p:cNvCxnSpPr>
          <p:nvPr/>
        </p:nvCxnSpPr>
        <p:spPr>
          <a:xfrm flipV="1">
            <a:off x="2309567" y="4737443"/>
            <a:ext cx="716437" cy="419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977B0F5-0D65-4561-A259-91FF39C8F520}"/>
              </a:ext>
            </a:extLst>
          </p:cNvPr>
          <p:cNvSpPr txBox="1"/>
          <p:nvPr/>
        </p:nvSpPr>
        <p:spPr>
          <a:xfrm>
            <a:off x="1479035" y="5297380"/>
            <a:ext cx="1904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Enter SSO here</a:t>
            </a:r>
          </a:p>
        </p:txBody>
      </p:sp>
    </p:spTree>
    <p:extLst>
      <p:ext uri="{BB962C8B-B14F-4D97-AF65-F5344CB8AC3E}">
        <p14:creationId xmlns:p14="http://schemas.microsoft.com/office/powerpoint/2010/main" val="215680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63A3A4-B7DE-4A22-BDDE-89CFFE50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Account Information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8AB4646-5E52-4EA1-A372-79BB6D2E68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216" b="-2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4E899DF-91C0-43B4-906A-7E5B891F2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r>
              <a:rPr lang="en-US" sz="2200" dirty="0"/>
              <a:t>Once you are logged in, you will be brought to this page </a:t>
            </a:r>
          </a:p>
          <a:p>
            <a:r>
              <a:rPr lang="en-US" sz="2200" dirty="0"/>
              <a:t>You will need to enter </a:t>
            </a:r>
          </a:p>
          <a:p>
            <a:pPr lvl="1"/>
            <a:r>
              <a:rPr lang="en-US" sz="1800" dirty="0"/>
              <a:t>Your email address </a:t>
            </a:r>
          </a:p>
          <a:p>
            <a:pPr lvl="1"/>
            <a:r>
              <a:rPr lang="en-US" sz="1800" dirty="0"/>
              <a:t>Your name </a:t>
            </a:r>
          </a:p>
          <a:p>
            <a:pPr lvl="1"/>
            <a:r>
              <a:rPr lang="en-US" sz="1800" dirty="0"/>
              <a:t>The report key related to the payment you are making </a:t>
            </a:r>
          </a:p>
          <a:p>
            <a:pPr lvl="1"/>
            <a:r>
              <a:rPr lang="en-US" sz="1800" dirty="0"/>
              <a:t>Any comments that you have about the payment </a:t>
            </a:r>
          </a:p>
        </p:txBody>
      </p:sp>
    </p:spTree>
    <p:extLst>
      <p:ext uri="{BB962C8B-B14F-4D97-AF65-F5344CB8AC3E}">
        <p14:creationId xmlns:p14="http://schemas.microsoft.com/office/powerpoint/2010/main" val="73074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6CEC5F-199A-40FD-B197-F7A4DEAD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Account Information – Report Cover Page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0A50036-947F-4BA5-9453-2FAB7EF83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4878"/>
            <a:ext cx="3803904" cy="3660185"/>
          </a:xfrm>
        </p:spPr>
        <p:txBody>
          <a:bodyPr anchor="ctr">
            <a:normAutofit/>
          </a:bodyPr>
          <a:lstStyle/>
          <a:p>
            <a:r>
              <a:rPr lang="en-US" sz="2200" dirty="0"/>
              <a:t>To find the report cover page, you will need to go to the expense report that you submitted the personal expense on.</a:t>
            </a:r>
          </a:p>
          <a:p>
            <a:pPr lvl="1"/>
            <a:r>
              <a:rPr lang="en-US" sz="1800" dirty="0"/>
              <a:t>You will then go into Concur, click on the report with the charge, select </a:t>
            </a:r>
            <a:r>
              <a:rPr lang="en-US" sz="1800" b="1" dirty="0"/>
              <a:t>Print/Email</a:t>
            </a:r>
            <a:r>
              <a:rPr lang="en-US" sz="1800" dirty="0"/>
              <a:t> </a:t>
            </a:r>
          </a:p>
          <a:p>
            <a:pPr lvl="1"/>
            <a:r>
              <a:rPr lang="en-US" sz="1800" dirty="0"/>
              <a:t>You will then click on the </a:t>
            </a:r>
            <a:r>
              <a:rPr lang="en-US" sz="1800" b="1" dirty="0"/>
              <a:t>NBCU Report Cover Page </a:t>
            </a:r>
          </a:p>
          <a:p>
            <a:pPr lvl="1"/>
            <a:r>
              <a:rPr lang="en-US" sz="1800" dirty="0"/>
              <a:t>Take note of the </a:t>
            </a:r>
            <a:r>
              <a:rPr lang="en-US" sz="1800" b="1" dirty="0"/>
              <a:t>Report Key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A0EBE1-FBC5-48C8-AFB1-794BA1A20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92" y="5107054"/>
            <a:ext cx="3803904" cy="1117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CFEC33-7D2D-4A61-82E8-39D1C1678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601" y="5087625"/>
            <a:ext cx="3192239" cy="11174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35E2A7-7130-43A6-BA20-49151681C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94" y="2288495"/>
            <a:ext cx="4386360" cy="2678903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F98E711-842E-477E-ACAF-E07181ECD625}"/>
              </a:ext>
            </a:extLst>
          </p:cNvPr>
          <p:cNvCxnSpPr>
            <a:cxnSpLocks/>
          </p:cNvCxnSpPr>
          <p:nvPr/>
        </p:nvCxnSpPr>
        <p:spPr>
          <a:xfrm>
            <a:off x="4252028" y="3732126"/>
            <a:ext cx="1187238" cy="4533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81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6CEC5F-199A-40FD-B197-F7A4DEAD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Account Information – Report Cover Page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0A50036-947F-4BA5-9453-2FAB7EF83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4878"/>
            <a:ext cx="3803904" cy="3660185"/>
          </a:xfrm>
        </p:spPr>
        <p:txBody>
          <a:bodyPr anchor="ctr">
            <a:normAutofit/>
          </a:bodyPr>
          <a:lstStyle/>
          <a:p>
            <a:pPr lvl="1"/>
            <a:r>
              <a:rPr lang="en-US" sz="1800" dirty="0"/>
              <a:t>You can also find the report key on the Personal Receivables email that is sent you weekly by the T&amp;E Team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F12FB-4B36-4A97-9EED-CE3C47F2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264" y="2733040"/>
            <a:ext cx="6729016" cy="300735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19EA96A-F3BD-4914-B3C9-D16F5E77581A}"/>
              </a:ext>
            </a:extLst>
          </p:cNvPr>
          <p:cNvCxnSpPr>
            <a:cxnSpLocks/>
          </p:cNvCxnSpPr>
          <p:nvPr/>
        </p:nvCxnSpPr>
        <p:spPr>
          <a:xfrm flipV="1">
            <a:off x="4242062" y="4709162"/>
            <a:ext cx="1538978" cy="20220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707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828D0-F1CE-493E-B635-71760FBC1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Payment Information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FDA1FA8-4578-480D-9B83-AC36D7D6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960" y="2733040"/>
            <a:ext cx="4431792" cy="3647440"/>
          </a:xfrm>
        </p:spPr>
        <p:txBody>
          <a:bodyPr anchor="ctr">
            <a:normAutofit/>
          </a:bodyPr>
          <a:lstStyle/>
          <a:p>
            <a:r>
              <a:rPr lang="en-US" sz="2200" dirty="0"/>
              <a:t>After you enter your account information, you will be need to enter your payment information. This includes </a:t>
            </a:r>
          </a:p>
          <a:p>
            <a:pPr lvl="1"/>
            <a:r>
              <a:rPr lang="en-US" sz="1800" dirty="0"/>
              <a:t>Payment Amount </a:t>
            </a:r>
          </a:p>
          <a:p>
            <a:pPr lvl="1"/>
            <a:r>
              <a:rPr lang="en-US" sz="1800" dirty="0"/>
              <a:t>Bank Account Type </a:t>
            </a:r>
          </a:p>
          <a:p>
            <a:pPr lvl="2"/>
            <a:r>
              <a:rPr lang="en-US" sz="1400" dirty="0"/>
              <a:t>Checking</a:t>
            </a:r>
          </a:p>
          <a:p>
            <a:pPr lvl="2"/>
            <a:r>
              <a:rPr lang="en-US" sz="1400" dirty="0"/>
              <a:t>Savings</a:t>
            </a:r>
          </a:p>
          <a:p>
            <a:pPr lvl="2"/>
            <a:r>
              <a:rPr lang="en-US" sz="1400" dirty="0"/>
              <a:t>Business checking</a:t>
            </a:r>
          </a:p>
          <a:p>
            <a:pPr lvl="1"/>
            <a:r>
              <a:rPr lang="en-US" sz="1800" dirty="0"/>
              <a:t>Name on Account</a:t>
            </a:r>
          </a:p>
          <a:p>
            <a:pPr lvl="1"/>
            <a:r>
              <a:rPr lang="en-US" sz="1800" dirty="0"/>
              <a:t>Bank Routing Number</a:t>
            </a:r>
          </a:p>
          <a:p>
            <a:pPr lvl="1"/>
            <a:r>
              <a:rPr lang="en-US" sz="1800" dirty="0"/>
              <a:t>Bank Account Number</a:t>
            </a:r>
            <a:endParaRPr lang="en-US" sz="1400" dirty="0"/>
          </a:p>
          <a:p>
            <a:pPr lvl="1"/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F0E78F-259B-49EC-AAEF-1213CAC42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88" y="2468882"/>
            <a:ext cx="4740808" cy="37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28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D31E0-E0D4-400B-A401-DC314296D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Confirmation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C98A47-6F98-4B5D-BAF9-1313566AB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2448" y="2563599"/>
            <a:ext cx="3803904" cy="3660185"/>
          </a:xfrm>
        </p:spPr>
        <p:txBody>
          <a:bodyPr anchor="ctr">
            <a:normAutofit/>
          </a:bodyPr>
          <a:lstStyle/>
          <a:p>
            <a:r>
              <a:rPr lang="en-US" sz="2200" dirty="0"/>
              <a:t>You will then be asked to confirm all the information that you input </a:t>
            </a:r>
          </a:p>
          <a:p>
            <a:r>
              <a:rPr lang="en-US" sz="2200" dirty="0"/>
              <a:t>Please confirm that everything is correct and then press </a:t>
            </a:r>
            <a:r>
              <a:rPr lang="en-US" sz="2200" b="1" dirty="0"/>
              <a:t>Pay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DC14F1-8CEA-4A34-8826-FC0824DA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496" y="2386584"/>
            <a:ext cx="3530856" cy="412394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3638219-0C89-4C39-AC9E-E835B7D2B8AE}"/>
              </a:ext>
            </a:extLst>
          </p:cNvPr>
          <p:cNvCxnSpPr>
            <a:cxnSpLocks/>
          </p:cNvCxnSpPr>
          <p:nvPr/>
        </p:nvCxnSpPr>
        <p:spPr>
          <a:xfrm flipH="1">
            <a:off x="4453128" y="5340096"/>
            <a:ext cx="2276856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64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53C31-81BF-473F-B0ED-964AEAB6A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Receipt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F7EFA0F-FCAD-46A3-805D-618ECEF59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 fontScale="85000" lnSpcReduction="10000"/>
          </a:bodyPr>
          <a:lstStyle/>
          <a:p>
            <a:r>
              <a:rPr lang="en-US" sz="2200" dirty="0"/>
              <a:t>You will then be brought to this screen where it will tell you if your payment was successful or not</a:t>
            </a:r>
          </a:p>
          <a:p>
            <a:pPr lvl="1"/>
            <a:r>
              <a:rPr lang="en-US" sz="1800" dirty="0"/>
              <a:t>If you payment was not successful, you will receive an error message </a:t>
            </a:r>
          </a:p>
          <a:p>
            <a:r>
              <a:rPr lang="en-US" sz="2200" dirty="0"/>
              <a:t>You can view the details of your payment by pressing </a:t>
            </a:r>
            <a:r>
              <a:rPr lang="en-US" sz="2200" b="1" dirty="0"/>
              <a:t>View Details</a:t>
            </a:r>
          </a:p>
          <a:p>
            <a:pPr lvl="1"/>
            <a:r>
              <a:rPr lang="en-US" sz="1800" dirty="0"/>
              <a:t>You will then see all of the details of your transaction and can print it out for your reference </a:t>
            </a:r>
          </a:p>
          <a:p>
            <a:r>
              <a:rPr lang="en-US" sz="2200" dirty="0"/>
              <a:t>Shorty after you make your payment, you will receive a confirmation email as well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E5A96D-2DC6-49A4-AB6D-442D08C37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599073"/>
            <a:ext cx="5259514" cy="332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53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300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Online T&amp;E Reimbursement Instructions </vt:lpstr>
      <vt:lpstr>Logging In </vt:lpstr>
      <vt:lpstr>Account Information</vt:lpstr>
      <vt:lpstr>Account Information – Report Cover Page</vt:lpstr>
      <vt:lpstr>Account Information – Report Cover Page</vt:lpstr>
      <vt:lpstr>Payment Information</vt:lpstr>
      <vt:lpstr>Confirmation</vt:lpstr>
      <vt:lpstr>Receipt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T&amp;E Reimbursement Instructions</dc:title>
  <dc:creator>Walther, Lindsay (NBCUniversal)</dc:creator>
  <cp:lastModifiedBy>Walther, Lindsay (NBCUniversal)</cp:lastModifiedBy>
  <cp:revision>4</cp:revision>
  <dcterms:created xsi:type="dcterms:W3CDTF">2020-06-10T16:14:08Z</dcterms:created>
  <dcterms:modified xsi:type="dcterms:W3CDTF">2020-09-11T13:28:46Z</dcterms:modified>
</cp:coreProperties>
</file>